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5" r:id="rId1"/>
  </p:sldMasterIdLst>
  <p:notesMasterIdLst>
    <p:notesMasterId r:id="rId19"/>
  </p:notesMasterIdLst>
  <p:sldIdLst>
    <p:sldId id="288" r:id="rId2"/>
    <p:sldId id="294" r:id="rId3"/>
    <p:sldId id="295" r:id="rId4"/>
    <p:sldId id="296" r:id="rId5"/>
    <p:sldId id="338" r:id="rId6"/>
    <p:sldId id="341" r:id="rId7"/>
    <p:sldId id="342" r:id="rId8"/>
    <p:sldId id="343" r:id="rId9"/>
    <p:sldId id="327" r:id="rId10"/>
    <p:sldId id="331" r:id="rId11"/>
    <p:sldId id="340" r:id="rId12"/>
    <p:sldId id="314" r:id="rId13"/>
    <p:sldId id="325" r:id="rId14"/>
    <p:sldId id="330" r:id="rId15"/>
    <p:sldId id="290" r:id="rId16"/>
    <p:sldId id="332" r:id="rId17"/>
    <p:sldId id="309" r:id="rId1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66A1"/>
    <a:srgbClr val="FFFFFF"/>
    <a:srgbClr val="004578"/>
    <a:srgbClr val="CC0033"/>
    <a:srgbClr val="017277"/>
    <a:srgbClr val="007452"/>
    <a:srgbClr val="658D1B"/>
    <a:srgbClr val="EE7422"/>
    <a:srgbClr val="843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5730" autoAdjust="0"/>
  </p:normalViewPr>
  <p:slideViewPr>
    <p:cSldViewPr snapToGrid="0" snapToObjects="1">
      <p:cViewPr varScale="1">
        <p:scale>
          <a:sx n="149" d="100"/>
          <a:sy n="149" d="100"/>
        </p:scale>
        <p:origin x="540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-42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328D45-CD78-E946-97C3-593DC6155472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362D4-5DD5-1441-A093-8EF5773AF7C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 dirty="0">
              <a:effectLst/>
              <a:latin typeface="Calibri" panose="020F0502020204030204" charset="0"/>
              <a:ea typeface="Calibri" panose="020F050202020403020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 dirty="0">
              <a:effectLst/>
              <a:latin typeface="Calibri" panose="020F0502020204030204" charset="0"/>
              <a:ea typeface="Calibri" panose="020F050202020403020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 dirty="0">
              <a:effectLst/>
              <a:latin typeface="Calibri" panose="020F0502020204030204" charset="0"/>
              <a:ea typeface="Calibri" panose="020F050202020403020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 dirty="0">
              <a:effectLst/>
              <a:latin typeface="Calibri" panose="020F0502020204030204" charset="0"/>
              <a:ea typeface="Calibri" panose="020F050202020403020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 dirty="0">
              <a:effectLst/>
              <a:latin typeface="Calibri" panose="020F0502020204030204" charset="0"/>
              <a:ea typeface="Calibri" panose="020F050202020403020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 dirty="0">
              <a:effectLst/>
              <a:latin typeface="Calibri" panose="020F0502020204030204" charset="0"/>
              <a:ea typeface="Calibri" panose="020F050202020403020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519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 dirty="0">
              <a:effectLst/>
              <a:latin typeface="Calibri" panose="020F0502020204030204" charset="0"/>
              <a:ea typeface="Calibri" panose="020F050202020403020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768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GIF"/><Relationship Id="rId7" Type="http://schemas.openxmlformats.org/officeDocument/2006/relationships/image" Target="../media/image7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GIF"/><Relationship Id="rId7" Type="http://schemas.openxmlformats.org/officeDocument/2006/relationships/image" Target="../media/image7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3E655-DF42-4B6E-BF99-5E05C5002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317DE8-9656-4336-A0CC-477A0EED61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EF1F2A-BFB4-4A86-8EB6-B22780939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509DF-78A1-41AD-9923-B4EEAC1AE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0FF87-A60B-45B7-BACA-C8CF9480C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86258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B462F-F474-4749-A5F3-2A5B81830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D569DC-E63E-483E-945D-3217CDDACF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CCEC0-ED78-4FA8-ACCA-FE48E64EC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992B2-4201-4204-A62E-DC14A6C3D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6EE56-C5B3-4649-9237-37F488616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03528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0F3B78-3B0E-497B-8904-3567E20D6A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CF3857-681A-4E35-9020-CFD12B68C5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ADFDD1-FEA9-48E0-982B-43FE9A0D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C8C67-336A-440B-AAAC-213914D0D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FCC52-D34F-4A6D-A627-1E701F0B5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1908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8650" y="1369219"/>
            <a:ext cx="7886700" cy="2957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829648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006763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2844563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369219"/>
            <a:ext cx="3886200" cy="2844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829648"/>
            <a:ext cx="7886700" cy="267632"/>
          </a:xfrm>
        </p:spPr>
        <p:txBody>
          <a:bodyPr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1053217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37 Ligh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" y="0"/>
            <a:ext cx="9143986" cy="51167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7" y="4638352"/>
            <a:ext cx="9143986" cy="511678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0066A1"/>
                </a:solidFill>
              </a:defRPr>
            </a:lvl1pPr>
          </a:lstStyle>
          <a:p>
            <a:fld id="{3DD97BEB-BAEF-0344-9D5C-EC73E478698A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138060"/>
            <a:ext cx="7772400" cy="522983"/>
          </a:xfrm>
        </p:spPr>
        <p:txBody>
          <a:bodyPr anchor="b">
            <a:normAutofit/>
          </a:bodyPr>
          <a:lstStyle>
            <a:lvl1pPr algn="l">
              <a:defRPr sz="3300" i="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2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730100"/>
            <a:ext cx="7772400" cy="956810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defRPr/>
            </a:pPr>
            <a:r>
              <a:rPr lang="en-US" dirty="0">
                <a:effectLst/>
              </a:rPr>
              <a:t>Subtitle here — Delete this slide and use the next slide shown if you would like to edit the cover slide imagery.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500" y="4298205"/>
            <a:ext cx="912799" cy="5094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647408"/>
            <a:ext cx="1828800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828800" y="647408"/>
            <a:ext cx="1828800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657600" y="647408"/>
            <a:ext cx="1828800" cy="1828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486400" y="647408"/>
            <a:ext cx="1828800" cy="1828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315200" y="647408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Editable Imagery 137 Ligh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" y="0"/>
            <a:ext cx="9143986" cy="51167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7" y="4638352"/>
            <a:ext cx="9143986" cy="511678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0066A1"/>
                </a:solidFill>
              </a:defRPr>
            </a:lvl1pPr>
          </a:lstStyle>
          <a:p>
            <a:fld id="{3DD97BEB-BAEF-0344-9D5C-EC73E478698A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138060"/>
            <a:ext cx="7772400" cy="522983"/>
          </a:xfrm>
        </p:spPr>
        <p:txBody>
          <a:bodyPr anchor="b">
            <a:normAutofit/>
          </a:bodyPr>
          <a:lstStyle>
            <a:lvl1pPr algn="l">
              <a:defRPr sz="3300" i="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2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730100"/>
            <a:ext cx="7772400" cy="956810"/>
          </a:xfrm>
        </p:spPr>
        <p:txBody>
          <a:bodyPr>
            <a:normAutofit/>
          </a:bodyPr>
          <a:lstStyle>
            <a:lvl1pPr marL="0" indent="0" algn="l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500" y="4298205"/>
            <a:ext cx="912799" cy="50946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0" y="652463"/>
            <a:ext cx="1828800" cy="1828800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28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1828800" y="655280"/>
            <a:ext cx="1828800" cy="1828800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29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3657600" y="652463"/>
            <a:ext cx="1828800" cy="1828800"/>
          </a:xfr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30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5486400" y="652463"/>
            <a:ext cx="1828800" cy="1828800"/>
          </a:xfr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7315200" y="652463"/>
            <a:ext cx="1828800" cy="1828800"/>
          </a:xfr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Picture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369219"/>
            <a:ext cx="3886200" cy="2844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4629150" y="1369219"/>
            <a:ext cx="3886200" cy="2844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829648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844601"/>
            <a:ext cx="3886200" cy="1369180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369219"/>
            <a:ext cx="3886200" cy="2844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629150" y="1369219"/>
            <a:ext cx="3886200" cy="1369180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829648"/>
            <a:ext cx="7886700" cy="267632"/>
          </a:xfrm>
        </p:spPr>
        <p:txBody>
          <a:bodyPr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17136"/>
            <a:ext cx="7886700" cy="415002"/>
          </a:xfrm>
        </p:spPr>
        <p:txBody>
          <a:bodyPr/>
          <a:lstStyle>
            <a:lvl1pPr>
              <a:defRPr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128102"/>
            <a:ext cx="3886200" cy="2085680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369219"/>
            <a:ext cx="3886200" cy="2844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629150" y="1369219"/>
            <a:ext cx="3886200" cy="758882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.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829648"/>
            <a:ext cx="7886700" cy="267632"/>
          </a:xfrm>
        </p:spPr>
        <p:txBody>
          <a:bodyPr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Text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17136"/>
            <a:ext cx="7886700" cy="415002"/>
          </a:xfrm>
        </p:spPr>
        <p:txBody>
          <a:bodyPr/>
          <a:lstStyle>
            <a:lvl1pPr>
              <a:defRPr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8650" y="1361923"/>
            <a:ext cx="3886200" cy="2851699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629150" y="2128101"/>
            <a:ext cx="3886200" cy="20855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629150" y="1369219"/>
            <a:ext cx="3886200" cy="758882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829648"/>
            <a:ext cx="7886700" cy="267632"/>
          </a:xfrm>
        </p:spPr>
        <p:txBody>
          <a:bodyPr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90569-100A-4F93-A451-0F9BD2737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28236-8BB1-4B31-ADE8-36D456581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4E075-EBEA-468A-B368-13F6D96D8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2A0A4-3FD5-4969-9295-AB55BB3AC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0AFF6-B95C-4540-8AF4-597A0DAA1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318223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17136"/>
            <a:ext cx="7886700" cy="415002"/>
          </a:xfrm>
        </p:spPr>
        <p:txBody>
          <a:bodyPr/>
          <a:lstStyle>
            <a:lvl1pPr>
              <a:defRPr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855320"/>
            <a:ext cx="3886200" cy="1358461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369219"/>
            <a:ext cx="3886200" cy="13750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629150" y="1385779"/>
            <a:ext cx="3886200" cy="1358461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5" hasCustomPrompt="1"/>
          </p:nvPr>
        </p:nvSpPr>
        <p:spPr>
          <a:xfrm>
            <a:off x="628650" y="2855320"/>
            <a:ext cx="3886200" cy="1358461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829648"/>
            <a:ext cx="7886700" cy="267632"/>
          </a:xfrm>
        </p:spPr>
        <p:txBody>
          <a:bodyPr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1" y="1369219"/>
            <a:ext cx="3019523" cy="2844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4" hasCustomPrompt="1"/>
          </p:nvPr>
        </p:nvSpPr>
        <p:spPr>
          <a:xfrm>
            <a:off x="3789576" y="1369219"/>
            <a:ext cx="4725775" cy="2844404"/>
          </a:xfrm>
        </p:spPr>
        <p:txBody>
          <a:bodyPr>
            <a:normAutofit/>
          </a:bodyPr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829648"/>
            <a:ext cx="7886700" cy="267632"/>
          </a:xfrm>
        </p:spPr>
        <p:txBody>
          <a:bodyPr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17136"/>
            <a:ext cx="7886700" cy="415002"/>
          </a:xfrm>
        </p:spPr>
        <p:txBody>
          <a:bodyPr/>
          <a:lstStyle>
            <a:lvl1pPr>
              <a:defRPr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629150" y="1369219"/>
            <a:ext cx="3886200" cy="2844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3591613"/>
            <a:ext cx="3886200" cy="622010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28650" y="1369219"/>
            <a:ext cx="3886200" cy="2222393"/>
          </a:xfrm>
        </p:spPr>
        <p:txBody>
          <a:bodyPr>
            <a:normAutofit/>
          </a:bodyPr>
          <a:lstStyle>
            <a:lvl1pPr marL="0" indent="0">
              <a:buNone/>
              <a:defRPr sz="900" i="1" baseline="0"/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829648"/>
            <a:ext cx="7886700" cy="267632"/>
          </a:xfrm>
        </p:spPr>
        <p:txBody>
          <a:bodyPr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17136"/>
            <a:ext cx="7886700" cy="415002"/>
          </a:xfrm>
        </p:spPr>
        <p:txBody>
          <a:bodyPr/>
          <a:lstStyle>
            <a:lvl1pPr>
              <a:defRPr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2128100"/>
            <a:ext cx="7886700" cy="16049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1369219"/>
            <a:ext cx="7886700" cy="75888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3733015"/>
            <a:ext cx="7886700" cy="497168"/>
          </a:xfrm>
        </p:spPr>
        <p:txBody>
          <a:bodyPr>
            <a:normAutofit/>
          </a:bodyPr>
          <a:lstStyle>
            <a:lvl1pPr marL="0" indent="0">
              <a:buNone/>
              <a:defRPr sz="1500" b="1" i="1">
                <a:solidFill>
                  <a:srgbClr val="0066A1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829648"/>
            <a:ext cx="7886700" cy="267632"/>
          </a:xfrm>
        </p:spPr>
        <p:txBody>
          <a:bodyPr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Bullets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17136"/>
            <a:ext cx="7886700" cy="415002"/>
          </a:xfrm>
        </p:spPr>
        <p:txBody>
          <a:bodyPr/>
          <a:lstStyle>
            <a:lvl1pPr>
              <a:defRPr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3004794"/>
            <a:ext cx="3886200" cy="1208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1369219"/>
            <a:ext cx="7886700" cy="1556426"/>
          </a:xfrm>
        </p:spPr>
        <p:txBody>
          <a:bodyPr numCol="2" spcCol="274320">
            <a:norm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629150" y="3004793"/>
            <a:ext cx="3886200" cy="1208829"/>
          </a:xfrm>
        </p:spPr>
        <p:txBody>
          <a:bodyPr>
            <a:normAutofit/>
          </a:bodyPr>
          <a:lstStyle>
            <a:lvl1pPr marL="0" indent="0">
              <a:buNone/>
              <a:defRPr sz="900" i="1" baseline="0"/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829648"/>
            <a:ext cx="7886700" cy="267632"/>
          </a:xfrm>
        </p:spPr>
        <p:txBody>
          <a:bodyPr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17136"/>
            <a:ext cx="7886700" cy="415002"/>
          </a:xfrm>
        </p:spPr>
        <p:txBody>
          <a:bodyPr/>
          <a:lstStyle>
            <a:lvl1pPr>
              <a:defRPr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369218"/>
            <a:ext cx="4970872" cy="21658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3535051"/>
            <a:ext cx="4970872" cy="678571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0066A1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712643" y="1369219"/>
            <a:ext cx="2802707" cy="2844404"/>
          </a:xfrm>
        </p:spPr>
        <p:txBody>
          <a:bodyPr>
            <a:normAutofit/>
          </a:bodyPr>
          <a:lstStyle>
            <a:lvl1pPr marL="0" indent="0">
              <a:buNone/>
              <a:defRPr sz="900" i="1" baseline="0"/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829648"/>
            <a:ext cx="7886700" cy="267632"/>
          </a:xfrm>
        </p:spPr>
        <p:txBody>
          <a:bodyPr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6F553-BD45-431A-B58E-160245BDD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F83A7C-1EF9-473F-AD03-B98F648C22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DC15D-7712-468A-85D8-FC179643B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85218-C597-4F6E-BD1F-C41497936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90629-6257-48AE-B6EA-B0C249253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48719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CDEE2-4BB8-417A-9F74-4CBBDC1AB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739C9-9DB5-451F-9145-92DBB10214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F7F0C5-40DB-4ADE-B673-50E4503ED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F73D20-FB49-4748-9647-7C48F68D3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0232AF-9E46-4924-9341-301E9C054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34F56E-DB90-43A1-A8E6-4069A2B2D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33750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90EB9-2079-4FFB-AAD3-B4FD1CCFE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9EF3EC-118F-4F8D-B104-1827661BB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DB2FF-E696-4C6D-8B47-C1D90FDA14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CF9AD7-3497-4677-93DF-9AB0D30C76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F78F6B-C579-4B3B-9F0F-F7E00CE817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AF735F-09D4-49D5-9BBE-BA8B9E108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5/14/2023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62BA85-A003-428A-BAAD-1D608F758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481B0D-14AE-49C2-A11D-30DDF2BD5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1659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1E1B8-77A3-4672-9C7F-138CA9693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E1F205-153C-4DCE-BFE6-27CE1F17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B4F2D0-A9B0-4F81-8326-4466A1E97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9E7B2-EA4B-4C75-A29B-A0EAF4BD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40858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725522-2D45-4660-9811-9C1ABBA69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B49C57-D9B7-4B29-AE1C-CDC337738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0AFE0-8AE3-4CB1-A4D8-AD27CF7B7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61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EC5AA-7F25-4331-9087-BE3272FE1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78211-3EAD-475A-80D0-CB801669E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0CC438-4B83-4951-A3D0-FC6BD7FB7D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7DA50E-05C6-46AA-9AC5-CA606E3E9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F83491-AD6E-4805-9AE3-E0BE68C2C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252FDD-E8F2-4CBF-BA89-82B297FA6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7545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97870-62EE-4CE0-AF2D-0613CDF42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9D1CEA-13BC-45CD-8002-65148EB83C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B7ADAA-BE40-4E9B-AFA1-AD5F268DC3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D3DA9F-5933-4462-A8D4-C2020CF96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16AF9-D800-4761-A365-34714FF56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D254B2-15B1-43B2-BC62-74A922E81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9622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GI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355762-5AB7-41B9-9809-2B1FAA641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551B11-66DB-47BC-BF34-DA38B5062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748F6-0AE0-498C-A7F3-2717E09159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A8BC5-A441-4C22-91D3-0BD3F7122B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8D901-19F3-4C1A-9614-0D31B439C3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97BEB-BAEF-0344-9D5C-EC73E478698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CAB008-147F-486A-ABB5-65DE5C91C5BC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4554213"/>
            <a:ext cx="904875" cy="2642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1B701F-DF3A-4011-B994-2F1DA64D6AD3}"/>
              </a:ext>
            </a:extLst>
          </p:cNvPr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>
            <a:off x="7" y="-1"/>
            <a:ext cx="9143986" cy="5116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A7051A-AEA3-4E70-A83C-71B13177C140}"/>
              </a:ext>
            </a:extLst>
          </p:cNvPr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flipH="1" flipV="1">
            <a:off x="7" y="4638352"/>
            <a:ext cx="9143986" cy="51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654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649" r:id="rId14"/>
    <p:sldLayoutId id="2147483650" r:id="rId15"/>
    <p:sldLayoutId id="2147483653" r:id="rId16"/>
    <p:sldLayoutId id="2147483655" r:id="rId17"/>
    <p:sldLayoutId id="2147483656" r:id="rId18"/>
    <p:sldLayoutId id="2147483657" r:id="rId19"/>
    <p:sldLayoutId id="2147483658" r:id="rId20"/>
    <p:sldLayoutId id="2147483659" r:id="rId21"/>
    <p:sldLayoutId id="2147483660" r:id="rId22"/>
    <p:sldLayoutId id="2147483662" r:id="rId23"/>
    <p:sldLayoutId id="2147483663" r:id="rId24"/>
    <p:sldLayoutId id="2147483664" r:id="rId2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4780" y="417136"/>
            <a:ext cx="8916093" cy="436106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A1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“</a:t>
            </a:r>
            <a:r>
              <a:rPr lang="en-US" sz="2000" b="1" i="0" dirty="0">
                <a:solidFill>
                  <a:srgbClr val="0066A1"/>
                </a:solidFill>
                <a:effectLst/>
                <a:latin typeface="inherit"/>
              </a:rPr>
              <a:t>Human Activity Recognition using Deep Learning Approach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A1"/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”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030561"/>
              </p:ext>
            </p:extLst>
          </p:nvPr>
        </p:nvGraphicFramePr>
        <p:xfrm>
          <a:off x="2528719" y="1127709"/>
          <a:ext cx="3958672" cy="184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39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4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640">
                <a:tc gridSpan="2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b="1" dirty="0">
                          <a:solidFill>
                            <a:srgbClr val="0066A1"/>
                          </a:solidFill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a:t>Submitted By</a:t>
                      </a:r>
                      <a:endParaRPr lang="en-US" sz="1400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901">
                <a:tc>
                  <a:txBody>
                    <a:bodyPr/>
                    <a:lstStyle/>
                    <a:p>
                      <a:r>
                        <a:rPr lang="en-US" sz="1400" dirty="0" err="1"/>
                        <a:t>Pallab</a:t>
                      </a:r>
                      <a:r>
                        <a:rPr lang="en-US" sz="1400" dirty="0"/>
                        <a:t> Majumdar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18192103050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901">
                <a:tc>
                  <a:txBody>
                    <a:bodyPr/>
                    <a:lstStyle/>
                    <a:p>
                      <a:r>
                        <a:rPr lang="en-US" sz="1400" dirty="0"/>
                        <a:t>Al Ahad </a:t>
                      </a:r>
                      <a:r>
                        <a:rPr lang="en-US" sz="1400" dirty="0" err="1"/>
                        <a:t>Sufian</a:t>
                      </a:r>
                      <a:endParaRPr 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18192103056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901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Joy </a:t>
                      </a:r>
                      <a:r>
                        <a:rPr lang="en-US" sz="1400" dirty="0" err="1"/>
                        <a:t>Adhikary</a:t>
                      </a:r>
                      <a:endParaRPr 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18192103062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901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Mafuja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Akter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Mitu</a:t>
                      </a:r>
                      <a:endParaRPr lang="en-US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18192103068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901">
                <a:tc>
                  <a:txBody>
                    <a:bodyPr/>
                    <a:lstStyle/>
                    <a:p>
                      <a:r>
                        <a:rPr lang="en-US" sz="1400" dirty="0"/>
                        <a:t>Habibullah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18192103080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56605" y="3251108"/>
            <a:ext cx="395867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="1" dirty="0">
                <a:solidFill>
                  <a:srgbClr val="0066A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Supervised By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600" dirty="0"/>
          </a:p>
        </p:txBody>
      </p:sp>
      <p:graphicFrame>
        <p:nvGraphicFramePr>
          <p:cNvPr id="9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5303377"/>
              </p:ext>
            </p:extLst>
          </p:nvPr>
        </p:nvGraphicFramePr>
        <p:xfrm>
          <a:off x="797106" y="3547508"/>
          <a:ext cx="3289797" cy="1040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897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3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8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M. M. </a:t>
                      </a:r>
                      <a:r>
                        <a:rPr kumimoji="0" lang="en-US" sz="1800" b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Fazle</a:t>
                      </a:r>
                      <a:r>
                        <a:rPr kumimoji="0" lang="en-US" sz="18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 Rabbi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3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6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Assistant Professor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4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6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Department of CSE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6CA13BF-59CA-B395-FE25-2D4A7A94350C}"/>
              </a:ext>
            </a:extLst>
          </p:cNvPr>
          <p:cNvSpPr txBox="1"/>
          <p:nvPr/>
        </p:nvSpPr>
        <p:spPr>
          <a:xfrm>
            <a:off x="4727102" y="3265719"/>
            <a:ext cx="395867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="1" dirty="0">
                <a:solidFill>
                  <a:srgbClr val="0066A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Special Thanks To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600" dirty="0"/>
          </a:p>
        </p:txBody>
      </p:sp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D99C2CAE-B391-A7C7-7EA6-52DB082666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014914"/>
              </p:ext>
            </p:extLst>
          </p:nvPr>
        </p:nvGraphicFramePr>
        <p:xfrm>
          <a:off x="4462002" y="3542718"/>
          <a:ext cx="4488873" cy="85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888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9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Md </a:t>
                      </a:r>
                      <a:r>
                        <a:rPr kumimoji="0" lang="en-US" sz="1800" b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Saifur</a:t>
                      </a:r>
                      <a:r>
                        <a:rPr kumimoji="0" lang="en-US" sz="18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 Rahman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6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Assistant Professor &amp; Chairman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Department of CSE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AE8D30FF-EDF4-4D1C-87E0-EB3D08DF0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723" y="4391643"/>
            <a:ext cx="1134252" cy="445163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Criteria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205" y="1070909"/>
            <a:ext cx="3954625" cy="35144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CC97CE-CA90-48FB-8E12-E50D3565E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830" y="1298015"/>
            <a:ext cx="3593982" cy="32873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5D1124-E69C-486D-BF4C-270FDB331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6225" y="4463426"/>
            <a:ext cx="942975" cy="370093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980" y="1240444"/>
            <a:ext cx="7886700" cy="522664"/>
          </a:xfrm>
        </p:spPr>
        <p:txBody>
          <a:bodyPr>
            <a:normAutofit fontScale="90000"/>
          </a:bodyPr>
          <a:lstStyle/>
          <a:p>
            <a:r>
              <a:rPr lang="en-US" dirty="0"/>
              <a:t>Accuracy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549428"/>
              </p:ext>
            </p:extLst>
          </p:nvPr>
        </p:nvGraphicFramePr>
        <p:xfrm>
          <a:off x="2109641" y="2040922"/>
          <a:ext cx="4509770" cy="21564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73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6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9115">
                <a:tc>
                  <a:txBody>
                    <a:bodyPr/>
                    <a:lstStyle/>
                    <a:p>
                      <a:pPr algn="ctr"/>
                      <a:r>
                        <a:rPr lang="en-SG" altLang="en-US" sz="1600" dirty="0"/>
                        <a:t>Models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Accuracy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115">
                <a:tc>
                  <a:txBody>
                    <a:bodyPr/>
                    <a:lstStyle/>
                    <a:p>
                      <a:pPr algn="ctr"/>
                      <a:r>
                        <a:rPr lang="en-SG" altLang="en-US" sz="1600" b="1" dirty="0"/>
                        <a:t>CNN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9</a:t>
                      </a:r>
                      <a:r>
                        <a:rPr lang="en-SG" sz="1600" b="1" dirty="0"/>
                        <a:t>3</a:t>
                      </a:r>
                      <a:r>
                        <a:rPr lang="en-US" sz="1600" b="1" dirty="0"/>
                        <a:t>.1</a:t>
                      </a:r>
                      <a:r>
                        <a:rPr lang="en-SG" sz="1600" b="1" dirty="0"/>
                        <a:t>8</a:t>
                      </a:r>
                      <a:r>
                        <a:rPr lang="en-US" sz="1600" b="1" dirty="0"/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115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CNN-LSTM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75.34</a:t>
                      </a:r>
                      <a:r>
                        <a:rPr lang="en-US" sz="1600" dirty="0"/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115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CNN-LSTM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99.67%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695158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44E6730-B13A-40B9-870D-E35754481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725" y="4141787"/>
            <a:ext cx="1771650" cy="69532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321" y="275084"/>
            <a:ext cx="7886700" cy="415002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Based Data Visualization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99632" y="4113261"/>
            <a:ext cx="6866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libri (Body)"/>
              </a:rPr>
              <a:t>Figure</a:t>
            </a:r>
            <a:r>
              <a:rPr lang="en-US" sz="1400" dirty="0">
                <a:latin typeface="Calibri (Body)"/>
              </a:rPr>
              <a:t>: Accuracy of the proposed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7C9A7C-94D5-46CE-94E8-81B5C9E24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931" y="4141268"/>
            <a:ext cx="1771650" cy="695325"/>
          </a:xfrm>
          <a:prstGeom prst="rect">
            <a:avLst/>
          </a:prstGeom>
        </p:spPr>
      </p:pic>
      <p:pic>
        <p:nvPicPr>
          <p:cNvPr id="11" name="Google Shape;328;p39">
            <a:extLst>
              <a:ext uri="{FF2B5EF4-FFF2-40B4-BE49-F238E27FC236}">
                <a16:creationId xmlns:a16="http://schemas.microsoft.com/office/drawing/2014/main" id="{3C156995-35B0-428A-A554-7E89446880F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5450" y="1055488"/>
            <a:ext cx="4539800" cy="3032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190" y="450975"/>
            <a:ext cx="7886700" cy="354263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 of the proposed model CNN-LSTM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13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961554"/>
              </p:ext>
            </p:extLst>
          </p:nvPr>
        </p:nvGraphicFramePr>
        <p:xfrm>
          <a:off x="1990291" y="1304804"/>
          <a:ext cx="4673324" cy="30037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57013">
                  <a:extLst>
                    <a:ext uri="{9D8B030D-6E8A-4147-A177-3AD203B41FA5}">
                      <a16:colId xmlns:a16="http://schemas.microsoft.com/office/drawing/2014/main" val="4080689090"/>
                    </a:ext>
                  </a:extLst>
                </a:gridCol>
                <a:gridCol w="1342825">
                  <a:extLst>
                    <a:ext uri="{9D8B030D-6E8A-4147-A177-3AD203B41FA5}">
                      <a16:colId xmlns:a16="http://schemas.microsoft.com/office/drawing/2014/main" val="905903340"/>
                    </a:ext>
                  </a:extLst>
                </a:gridCol>
                <a:gridCol w="1273486">
                  <a:extLst>
                    <a:ext uri="{9D8B030D-6E8A-4147-A177-3AD203B41FA5}">
                      <a16:colId xmlns:a16="http://schemas.microsoft.com/office/drawing/2014/main" val="1613133031"/>
                    </a:ext>
                  </a:extLst>
                </a:gridCol>
              </a:tblGrid>
              <a:tr h="26981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Output 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305788"/>
                  </a:ext>
                </a:extLst>
              </a:tr>
              <a:tr h="3291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79*2*16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03265"/>
                  </a:ext>
                </a:extLst>
              </a:tr>
              <a:tr h="269817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Inception-ResNet-V2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 * 1 * 32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2080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0682141"/>
                  </a:ext>
                </a:extLst>
              </a:tr>
              <a:tr h="269817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MaxPooling2D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 * 1 * 32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701308"/>
                  </a:ext>
                </a:extLst>
              </a:tr>
              <a:tr h="26981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159808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594821"/>
                  </a:ext>
                </a:extLst>
              </a:tr>
              <a:tr h="26981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Dropout2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2*64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423283"/>
                  </a:ext>
                </a:extLst>
              </a:tr>
              <a:tr h="26981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80*3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651147"/>
                  </a:ext>
                </a:extLst>
              </a:tr>
              <a:tr h="26981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Flatten2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396772"/>
                  </a:ext>
                </a:extLst>
              </a:tr>
              <a:tr h="26981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459775"/>
                  </a:ext>
                </a:extLst>
              </a:tr>
              <a:tr h="26981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80345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353141" y="4521114"/>
            <a:ext cx="406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Table: </a:t>
            </a:r>
            <a:r>
              <a:rPr lang="en-US" sz="1400" dirty="0"/>
              <a:t>Summary of the proposed model CNN-LSTM</a:t>
            </a:r>
          </a:p>
        </p:txBody>
      </p:sp>
      <p:sp>
        <p:nvSpPr>
          <p:cNvPr id="6" name="Rectangle 5"/>
          <p:cNvSpPr/>
          <p:nvPr/>
        </p:nvSpPr>
        <p:spPr>
          <a:xfrm>
            <a:off x="7528560" y="4308529"/>
            <a:ext cx="1470660" cy="560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098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 of Proposed Methodology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001405" y="3859077"/>
            <a:ext cx="4438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Table: </a:t>
            </a:r>
            <a:r>
              <a:rPr lang="en-US" sz="1400" dirty="0"/>
              <a:t>Performance comparison with the existing methods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785858"/>
              </p:ext>
            </p:extLst>
          </p:nvPr>
        </p:nvGraphicFramePr>
        <p:xfrm>
          <a:off x="1534733" y="1449042"/>
          <a:ext cx="5806768" cy="2225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65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14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1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Authors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Algorithms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dirty="0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Andrej</a:t>
                      </a:r>
                      <a:r>
                        <a:rPr lang="en-US" sz="1350" b="0" i="0" u="none" strike="noStrike" dirty="0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 et al. [3]</a:t>
                      </a:r>
                      <a:endParaRPr sz="1350" b="0" dirty="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dirty="0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CNN</a:t>
                      </a:r>
                      <a:endParaRPr sz="1350" b="0" dirty="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dirty="0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65.</a:t>
                      </a:r>
                      <a:r>
                        <a:rPr lang="en-US" sz="1350" b="0" i="0" u="none" strike="noStrike" dirty="0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5%</a:t>
                      </a:r>
                      <a:endParaRPr sz="1350" b="0" dirty="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dirty="0" err="1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ShaHuan</a:t>
                      </a:r>
                      <a:r>
                        <a:rPr lang="en-US" sz="1350" b="0" i="0" u="none" strike="noStrike" dirty="0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 et al. [4] </a:t>
                      </a:r>
                      <a:endParaRPr sz="1350" b="0" dirty="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dirty="0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CNN + CNN-LSTM</a:t>
                      </a:r>
                      <a:endParaRPr sz="1350" b="0" dirty="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dirty="0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</a:t>
                      </a:r>
                      <a:r>
                        <a:rPr lang="en-US" sz="1350" dirty="0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6.9</a:t>
                      </a:r>
                      <a:r>
                        <a:rPr lang="en-US" sz="1350" b="0" i="0" u="none" strike="noStrike" dirty="0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%</a:t>
                      </a:r>
                      <a:endParaRPr sz="1350" b="0" dirty="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dirty="0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Zhu</a:t>
                      </a:r>
                      <a:r>
                        <a:rPr lang="en-US" sz="1350" b="0" i="0" u="none" strike="noStrike" dirty="0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 et al. [5]</a:t>
                      </a:r>
                      <a:endParaRPr sz="1350" b="0" dirty="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dirty="0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CNN</a:t>
                      </a:r>
                      <a:endParaRPr sz="1350" b="0" dirty="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dirty="0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</a:t>
                      </a:r>
                      <a:r>
                        <a:rPr lang="en-US" sz="1350" dirty="0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6.08</a:t>
                      </a:r>
                      <a:r>
                        <a:rPr lang="en-US" sz="1350" b="0" i="0" u="none" strike="noStrike" dirty="0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%</a:t>
                      </a:r>
                      <a:endParaRPr sz="1350" b="0" dirty="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dirty="0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K</a:t>
                      </a:r>
                      <a:r>
                        <a:rPr lang="en-US" sz="1350" b="0" i="0" u="none" strike="noStrike" dirty="0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 et al. [6]</a:t>
                      </a:r>
                      <a:endParaRPr sz="1350" b="0" dirty="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dirty="0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CNN+RNN</a:t>
                      </a:r>
                      <a:endParaRPr sz="1350" b="0" dirty="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i="0" u="none" strike="noStrike" dirty="0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</a:t>
                      </a:r>
                      <a:r>
                        <a:rPr lang="en-US" sz="1350" dirty="0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7.5</a:t>
                      </a:r>
                      <a:r>
                        <a:rPr lang="en-US" sz="1350" b="0" i="0" u="none" strike="noStrike" dirty="0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%</a:t>
                      </a:r>
                      <a:endParaRPr sz="1350" b="0" dirty="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/>
                        <a:t>Proposed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35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CNN + CNN-LSTM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/>
                        <a:t>99.67%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E2D6BB1-22B9-441D-AD5F-7EBE61967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575" y="4165389"/>
            <a:ext cx="1771650" cy="69532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17135"/>
            <a:ext cx="7886700" cy="624771"/>
          </a:xfrm>
        </p:spPr>
        <p:txBody>
          <a:bodyPr>
            <a:normAutofit/>
          </a:bodyPr>
          <a:lstStyle/>
          <a:p>
            <a:r>
              <a:rPr lang="en-US" dirty="0"/>
              <a:t>Future Works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28650" y="1513840"/>
            <a:ext cx="7886700" cy="2812892"/>
          </a:xfrm>
        </p:spPr>
        <p:txBody>
          <a:bodyPr>
            <a:normAutofit/>
          </a:bodyPr>
          <a:lstStyle/>
          <a:p>
            <a:pPr marL="171450" lvl="0" indent="-1714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Char char="▪"/>
            </a:pP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One of our goals going forward is to </a:t>
            </a:r>
            <a:r>
              <a:rPr lang="en-US" sz="1600" dirty="0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adding more datasets.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1600" dirty="0"/>
              <a:t>Another thing we could do in the future is look into new algorithms that could help us make our model better.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1600" dirty="0"/>
              <a:t>Adding support for real-time synchronization of our project is yet another area for development.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SG" altLang="en-US" sz="1600" dirty="0"/>
              <a:t>Keeping the validation process, improve the accuracy of the global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82CAE7-C9DA-4B52-95D0-A96A9BCC1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725" y="4148137"/>
            <a:ext cx="1771650" cy="69532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28650" y="1114005"/>
            <a:ext cx="8131892" cy="3182692"/>
          </a:xfrm>
        </p:spPr>
        <p:txBody>
          <a:bodyPr>
            <a:normAutofit fontScale="47500" lnSpcReduction="20000"/>
          </a:bodyPr>
          <a:lstStyle/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dirty="0"/>
              <a:t>[1] </a:t>
            </a:r>
            <a:r>
              <a:rPr lang="en-US" dirty="0" err="1"/>
              <a:t>Limin</a:t>
            </a:r>
            <a:r>
              <a:rPr lang="en-US" dirty="0"/>
              <a:t> Wang, </a:t>
            </a:r>
            <a:r>
              <a:rPr lang="en-US" dirty="0" err="1"/>
              <a:t>Yuanjun</a:t>
            </a:r>
            <a:r>
              <a:rPr lang="en-US" dirty="0"/>
              <a:t> </a:t>
            </a:r>
            <a:r>
              <a:rPr lang="en-US" dirty="0" err="1"/>
              <a:t>Xiong</a:t>
            </a:r>
            <a:r>
              <a:rPr lang="en-US" dirty="0"/>
              <a:t>, </a:t>
            </a:r>
            <a:r>
              <a:rPr lang="en-US" dirty="0" err="1"/>
              <a:t>Zhe</a:t>
            </a:r>
            <a:r>
              <a:rPr lang="en-US" dirty="0"/>
              <a:t> Wang, Yu </a:t>
            </a:r>
            <a:r>
              <a:rPr lang="en-US" dirty="0" err="1"/>
              <a:t>Qiao</a:t>
            </a:r>
            <a:r>
              <a:rPr lang="en-US" dirty="0"/>
              <a:t>, Dahua Lin, </a:t>
            </a:r>
            <a:r>
              <a:rPr lang="en-US" dirty="0" err="1"/>
              <a:t>Xiaoou</a:t>
            </a:r>
            <a:r>
              <a:rPr lang="en-US" dirty="0"/>
              <a:t> Tang, and Luc Van Gool. Temporal segment networks: Towards good practices for deep action recognition. In European conference on computer vision , pages 20–36. Springer, 2016</a:t>
            </a:r>
          </a:p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lang="en-US" dirty="0"/>
          </a:p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dirty="0"/>
              <a:t>[2] </a:t>
            </a:r>
            <a:r>
              <a:rPr lang="en-US" dirty="0" err="1"/>
              <a:t>Sukrit</a:t>
            </a:r>
            <a:r>
              <a:rPr lang="en-US" dirty="0"/>
              <a:t> Bhattacharya, Vaibhav Shaw, Pawan Kumar Singh, Ram Sarkar, and </a:t>
            </a:r>
            <a:r>
              <a:rPr lang="en-US" dirty="0" err="1"/>
              <a:t>Debotosh</a:t>
            </a:r>
            <a:r>
              <a:rPr lang="en-US" dirty="0"/>
              <a:t> Bhattacharjee. </a:t>
            </a:r>
            <a:r>
              <a:rPr lang="en-US" dirty="0" err="1"/>
              <a:t>Sv</a:t>
            </a:r>
            <a:r>
              <a:rPr lang="en-US" dirty="0"/>
              <a:t>-net: A deep learning approach to video based human activity recognition. In Proceedings of the 11th International Conference on Soft Computing and Pattern Recognition (</a:t>
            </a:r>
            <a:r>
              <a:rPr lang="en-US" dirty="0" err="1"/>
              <a:t>SoCPaR</a:t>
            </a:r>
            <a:r>
              <a:rPr lang="en-US" dirty="0"/>
              <a:t> 2019) 11 , pages 10–20. Springer, 2021</a:t>
            </a:r>
          </a:p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lang="en-US" dirty="0"/>
          </a:p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dirty="0"/>
              <a:t>[3] Andrej </a:t>
            </a:r>
            <a:r>
              <a:rPr lang="en-US" dirty="0" err="1"/>
              <a:t>Karpathy</a:t>
            </a:r>
            <a:r>
              <a:rPr lang="en-US" dirty="0"/>
              <a:t>, George </a:t>
            </a:r>
            <a:r>
              <a:rPr lang="en-US" dirty="0" err="1"/>
              <a:t>Toderici</a:t>
            </a:r>
            <a:r>
              <a:rPr lang="en-US" dirty="0"/>
              <a:t>, </a:t>
            </a:r>
            <a:r>
              <a:rPr lang="en-US" dirty="0" err="1"/>
              <a:t>Sanketh</a:t>
            </a:r>
            <a:r>
              <a:rPr lang="en-US" dirty="0"/>
              <a:t> Shetty, Thomas Leung, </a:t>
            </a:r>
            <a:r>
              <a:rPr lang="en-US" dirty="0" err="1"/>
              <a:t>RahulSukthankar</a:t>
            </a:r>
            <a:r>
              <a:rPr lang="en-US" dirty="0"/>
              <a:t>, and Li Fei-Fei. Large-scale video classification with </a:t>
            </a:r>
            <a:r>
              <a:rPr lang="en-US" dirty="0" err="1"/>
              <a:t>convolu-tional</a:t>
            </a:r>
            <a:r>
              <a:rPr lang="en-US" dirty="0"/>
              <a:t> neural networks. In Proceedings of the IEEE conference on Com-</a:t>
            </a:r>
            <a:r>
              <a:rPr lang="en-US" dirty="0" err="1"/>
              <a:t>puter</a:t>
            </a:r>
            <a:r>
              <a:rPr lang="en-US" dirty="0"/>
              <a:t> Vision and Pattern Recognition, pages 1725–1732, 2019.</a:t>
            </a:r>
          </a:p>
          <a:p>
            <a:pPr marL="0" lvl="0" indent="0" algn="just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</a:pPr>
            <a:r>
              <a:rPr lang="en-US" dirty="0"/>
              <a:t>[4] Sha Huan, Limei Wu, Man Zhang, </a:t>
            </a:r>
            <a:r>
              <a:rPr lang="en-US" dirty="0" err="1"/>
              <a:t>Zhaoyue</a:t>
            </a:r>
            <a:r>
              <a:rPr lang="en-US" dirty="0"/>
              <a:t> Wang, and Chao Yang. </a:t>
            </a:r>
            <a:r>
              <a:rPr lang="en-US" dirty="0" err="1"/>
              <a:t>Radarhuman</a:t>
            </a:r>
            <a:r>
              <a:rPr lang="en-US" dirty="0"/>
              <a:t> activity recognition with an attention-based deep learning </a:t>
            </a:r>
            <a:r>
              <a:rPr lang="en-US" dirty="0" err="1"/>
              <a:t>network.Sensors</a:t>
            </a:r>
            <a:r>
              <a:rPr lang="en-US" dirty="0"/>
              <a:t>, 23(6):3185, 2023.</a:t>
            </a:r>
          </a:p>
          <a:p>
            <a:pPr marL="0" lvl="0" indent="0" algn="just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</a:pPr>
            <a:r>
              <a:rPr lang="en-US" dirty="0"/>
              <a:t>[5] Fan Zhu, Ling Shao, </a:t>
            </a:r>
            <a:r>
              <a:rPr lang="en-US" dirty="0" err="1"/>
              <a:t>Jin</a:t>
            </a:r>
            <a:r>
              <a:rPr lang="en-US" dirty="0"/>
              <a:t> </a:t>
            </a:r>
            <a:r>
              <a:rPr lang="en-US" dirty="0" err="1"/>
              <a:t>Xie</a:t>
            </a:r>
            <a:r>
              <a:rPr lang="en-US" dirty="0"/>
              <a:t>, and Yi Fang. From handcrafted to learned representations for human action recognition: A survey. Image and Vision Computing , 55:42–52, 2020</a:t>
            </a:r>
          </a:p>
          <a:p>
            <a:pPr marL="0" lvl="0" indent="0" algn="just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</a:pPr>
            <a:r>
              <a:rPr lang="en-US" dirty="0"/>
              <a:t>[6] K </a:t>
            </a:r>
            <a:r>
              <a:rPr lang="en-US" dirty="0" err="1"/>
              <a:t>Vijayaprabakaran</a:t>
            </a:r>
            <a:r>
              <a:rPr lang="en-US" dirty="0"/>
              <a:t>, K </a:t>
            </a:r>
            <a:r>
              <a:rPr lang="en-US" dirty="0" err="1"/>
              <a:t>Sathiyamurthy</a:t>
            </a:r>
            <a:r>
              <a:rPr lang="en-US" dirty="0"/>
              <a:t>, and M </a:t>
            </a:r>
            <a:r>
              <a:rPr lang="en-US" dirty="0" err="1"/>
              <a:t>Ponniamma</a:t>
            </a:r>
            <a:r>
              <a:rPr lang="en-US" dirty="0"/>
              <a:t>. Video-based human activity recognition for elderly using convolutional neural network. International Journal of Security and Privacy in Pervasive Computing (IJSPPC), 12(1):36–48, 2020.</a:t>
            </a:r>
          </a:p>
          <a:p>
            <a:pPr marL="0" lvl="0" indent="0" algn="just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55B9AF-3BE7-49E9-A44F-68B7162A1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725" y="4148137"/>
            <a:ext cx="1771650" cy="69532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320" y="1822406"/>
            <a:ext cx="3851399" cy="1042288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Thank You!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4EF3EE-C228-4E0B-A416-587CA1790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725" y="4148137"/>
            <a:ext cx="1771650" cy="69532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20703"/>
            <a:ext cx="7886700" cy="415002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28651" y="1662456"/>
            <a:ext cx="7044690" cy="25973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US" sz="1600" dirty="0">
                <a:latin typeface="Calibri body"/>
              </a:rPr>
              <a:t>I</a:t>
            </a:r>
            <a:r>
              <a:rPr lang="en-US" sz="1600" b="0" i="0" u="none" strike="noStrike" dirty="0">
                <a:effectLst/>
                <a:latin typeface="Calibri body"/>
              </a:rPr>
              <a:t>mprove accuracy by learning complex features from raw data on activity recognition.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1600" dirty="0">
                <a:latin typeface="Calibri body"/>
              </a:rPr>
              <a:t>C</a:t>
            </a:r>
            <a:r>
              <a:rPr lang="en-US" sz="1600" b="0" i="0" dirty="0">
                <a:effectLst/>
                <a:latin typeface="Calibri body"/>
              </a:rPr>
              <a:t>an process large amounts of data efficiently for real-time activity recognition.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1600" b="0" i="0" dirty="0">
                <a:effectLst/>
                <a:latin typeface="Calibri body"/>
              </a:rPr>
              <a:t>Recognizing real-world behavior requires generalizing to new data.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1600" dirty="0">
                <a:latin typeface="Calibri body"/>
              </a:rPr>
              <a:t>Can recognize a wide range of human activities and behavior.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1600" dirty="0">
                <a:latin typeface="Calibri body"/>
              </a:rPr>
              <a:t>C</a:t>
            </a:r>
            <a:r>
              <a:rPr lang="en-US" sz="1600" b="0" i="0" dirty="0">
                <a:effectLst/>
                <a:latin typeface="Calibri body"/>
              </a:rPr>
              <a:t>an be performed using sensors embedded in smartphones, wearables, or other non-intrusive devices.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1600" dirty="0">
                <a:latin typeface="Calibri body"/>
              </a:rPr>
              <a:t>C</a:t>
            </a:r>
            <a:r>
              <a:rPr lang="en-US" sz="1600" b="0" i="0" dirty="0">
                <a:effectLst/>
                <a:latin typeface="Calibri body"/>
              </a:rPr>
              <a:t>an be automated, eliminating the need for manual annotation or labeling of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1A77D-F938-4B9C-B0F0-3FE5B7F62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825" y="4165852"/>
            <a:ext cx="1771650" cy="69532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364" y="1281151"/>
            <a:ext cx="7886700" cy="415002"/>
          </a:xfrm>
        </p:spPr>
        <p:txBody>
          <a:bodyPr>
            <a:normAutofit fontScale="90000"/>
          </a:bodyPr>
          <a:lstStyle/>
          <a:p>
            <a:r>
              <a:rPr lang="en-US" dirty="0"/>
              <a:t>Objective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71980" y="1970750"/>
            <a:ext cx="7886700" cy="85883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800" b="1" dirty="0">
                <a:latin typeface="Calibri body"/>
              </a:rPr>
              <a:t>“To develop a deep learning-based model for recognizing human activities with high accuracy using video and sensor data.”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en-US" sz="1800" b="1" dirty="0"/>
          </a:p>
          <a:p>
            <a:pPr algn="just">
              <a:buFont typeface="Wingdings" panose="05000000000000000000" pitchFamily="2" charset="2"/>
              <a:buChar char="§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2AE3F5-2594-4044-908C-C687134D8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575" y="4154487"/>
            <a:ext cx="1771650" cy="69532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313" y="1177058"/>
            <a:ext cx="7886700" cy="415002"/>
          </a:xfrm>
        </p:spPr>
        <p:txBody>
          <a:bodyPr>
            <a:normAutofit fontScale="90000"/>
          </a:bodyPr>
          <a:lstStyle/>
          <a:p>
            <a:r>
              <a:rPr lang="en-US" dirty="0"/>
              <a:t>Literature Review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51313" y="1817851"/>
            <a:ext cx="7886700" cy="2610401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00000"/>
              </a:lnSpc>
              <a:spcBef>
                <a:spcPts val="700"/>
              </a:spcBef>
              <a:buFont typeface="Wingdings" panose="05000000000000000000" pitchFamily="2" charset="2"/>
              <a:buChar char="§"/>
            </a:pPr>
            <a:r>
              <a:rPr lang="en-US" sz="1600" dirty="0" err="1"/>
              <a:t>Limin</a:t>
            </a:r>
            <a:r>
              <a:rPr lang="en-US" sz="1600" dirty="0"/>
              <a:t> Wang et al. [1] propose a novel architecture called Temporal Segment Networks (TSN)   for video-based action recognition, which incorporates a segment-based sampling strategy to improve temporal modeling in deep neural networks.  They used a 2D CNN, features extraction &amp; standard stochastic gradient descent methods including the segment-based sampling strategy, the consensus function, and the use of multi-scale and multi-modal inputs, and show that TSNs achieved an accuracy of 94.5%. On Something-Something V1 and V2, TSNs also achieved an accuracy of 49.7% and 52.9%, respectively. </a:t>
            </a:r>
          </a:p>
          <a:p>
            <a:pPr marL="0" indent="0" algn="just">
              <a:lnSpc>
                <a:spcPct val="100000"/>
              </a:lnSpc>
              <a:spcBef>
                <a:spcPts val="700"/>
              </a:spcBef>
              <a:buNone/>
            </a:pPr>
            <a:endParaRPr lang="en-US" sz="1600" dirty="0"/>
          </a:p>
          <a:p>
            <a:pPr algn="just">
              <a:spcBef>
                <a:spcPts val="700"/>
              </a:spcBef>
              <a:buFont typeface="Wingdings" panose="05000000000000000000" pitchFamily="2" charset="2"/>
              <a:buChar char="§"/>
            </a:pPr>
            <a:r>
              <a:rPr lang="en-US" sz="1600" dirty="0" err="1"/>
              <a:t>Sukrit</a:t>
            </a:r>
            <a:r>
              <a:rPr lang="en-US" sz="1600" dirty="0"/>
              <a:t> Bhattacharya et al. [2 ] perform an analysis of human activity recognition based on the video that uses both spatial and temporal information from video frames to make predictions. They proposed a method, called SV-NET, using the VGG-16 network and 3D CNN. After training and testing the proposed model, they got an accuracy of 96.3% on UCF101, 75.3% on HMDB51, and 80.7% on Hollywood2.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DE1503-97DF-49EC-82CC-62ACE47F7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5099" y="4406894"/>
            <a:ext cx="1095375" cy="42990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38469"/>
            <a:ext cx="7886700" cy="415002"/>
          </a:xfrm>
        </p:spPr>
        <p:txBody>
          <a:bodyPr>
            <a:normAutofit fontScale="90000"/>
          </a:bodyPr>
          <a:lstStyle/>
          <a:p>
            <a:r>
              <a:rPr lang="en-US" dirty="0"/>
              <a:t>Dataset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28650" y="1679413"/>
            <a:ext cx="7204497" cy="30150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endParaRPr lang="en-US" sz="1600" dirty="0">
              <a:latin typeface="Calibri body"/>
            </a:endParaRPr>
          </a:p>
          <a:p>
            <a:pPr marL="0" indent="0" algn="just">
              <a:buNone/>
            </a:pPr>
            <a:r>
              <a:rPr lang="en-US" sz="1600" b="1" dirty="0">
                <a:latin typeface="Calibri body"/>
              </a:rPr>
              <a:t>We use UFC 101 and  Accelerometer datasets</a:t>
            </a:r>
            <a:endParaRPr lang="en-US" sz="1600" dirty="0">
              <a:latin typeface="Calibri body"/>
            </a:endParaRPr>
          </a:p>
          <a:p>
            <a:pPr algn="just">
              <a:buFont typeface="Wingdings" panose="05000000000000000000" charset="0"/>
              <a:buChar char="§"/>
            </a:pPr>
            <a:r>
              <a:rPr lang="en-US" sz="1600" i="0" dirty="0">
                <a:effectLst/>
                <a:latin typeface="Calibri body"/>
              </a:rPr>
              <a:t>The UFC 101 dataset consists of 101 video clips.</a:t>
            </a:r>
          </a:p>
          <a:p>
            <a:pPr algn="just">
              <a:buFont typeface="Wingdings" panose="05000000000000000000" charset="0"/>
              <a:buChar char="§"/>
            </a:pPr>
            <a:r>
              <a:rPr lang="en-US" sz="1600" dirty="0">
                <a:latin typeface="Calibri body"/>
              </a:rPr>
              <a:t>E</a:t>
            </a:r>
            <a:r>
              <a:rPr lang="en-US" sz="1600" i="0" dirty="0">
                <a:effectLst/>
                <a:latin typeface="Calibri body"/>
              </a:rPr>
              <a:t>ach approximately 10 seconds in length.</a:t>
            </a:r>
          </a:p>
          <a:p>
            <a:pPr algn="just">
              <a:buFont typeface="Wingdings" panose="05000000000000000000" charset="0"/>
              <a:buChar char="§"/>
            </a:pPr>
            <a:r>
              <a:rPr lang="en-US" sz="1600" i="0" dirty="0">
                <a:effectLst/>
                <a:latin typeface="Calibri body"/>
              </a:rPr>
              <a:t>The dataset is divided into three splits: </a:t>
            </a:r>
            <a:r>
              <a:rPr lang="en-US" sz="1600" dirty="0">
                <a:latin typeface="Calibri body"/>
              </a:rPr>
              <a:t>75:25 ratio</a:t>
            </a:r>
            <a:r>
              <a:rPr lang="en-US" sz="1600" i="0" dirty="0">
                <a:effectLst/>
                <a:latin typeface="Calibri body"/>
              </a:rPr>
              <a:t>, </a:t>
            </a:r>
            <a:r>
              <a:rPr lang="en-US" sz="1600" dirty="0">
                <a:latin typeface="Calibri body"/>
              </a:rPr>
              <a:t>70:30 ratio</a:t>
            </a:r>
            <a:r>
              <a:rPr lang="en-US" sz="1600" i="0" dirty="0">
                <a:effectLst/>
                <a:latin typeface="Calibri body"/>
              </a:rPr>
              <a:t>, and 80:20 ratio.</a:t>
            </a:r>
          </a:p>
          <a:p>
            <a:pPr algn="just">
              <a:buFont typeface="Wingdings" panose="05000000000000000000" charset="0"/>
              <a:buChar char="§"/>
            </a:pPr>
            <a:r>
              <a:rPr lang="en-US" sz="1600" dirty="0">
                <a:latin typeface="Calibri body"/>
              </a:rPr>
              <a:t>E</a:t>
            </a:r>
            <a:r>
              <a:rPr lang="en-US" sz="1600" i="0" dirty="0">
                <a:effectLst/>
                <a:latin typeface="Calibri body"/>
              </a:rPr>
              <a:t>ach of which can be used to train action recognition models.</a:t>
            </a:r>
          </a:p>
          <a:p>
            <a:pPr>
              <a:buFont typeface="Wingdings" panose="05000000000000000000" charset="0"/>
              <a:buChar char="§"/>
            </a:pPr>
            <a:r>
              <a:rPr lang="en-US" sz="1600" i="0" dirty="0">
                <a:effectLst/>
                <a:latin typeface="Calibri body"/>
              </a:rPr>
              <a:t>The WISDM (Wireless Sensor Data Mining) dataset contains 21330 instances of accelerometer data.</a:t>
            </a:r>
            <a:br>
              <a:rPr lang="en-US" sz="1100" dirty="0">
                <a:latin typeface="Calibri body"/>
              </a:rPr>
            </a:br>
            <a:endParaRPr lang="en-US" sz="1000" b="0" i="0" dirty="0">
              <a:solidFill>
                <a:srgbClr val="000000"/>
              </a:solidFill>
              <a:effectLst/>
              <a:latin typeface="Calibri body"/>
            </a:endParaRPr>
          </a:p>
          <a:p>
            <a:pPr algn="just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0000"/>
              </a:solidFill>
              <a:latin typeface="Calibri body"/>
            </a:endParaRPr>
          </a:p>
          <a:p>
            <a:pPr algn="just">
              <a:buFont typeface="Wingdings" panose="05000000000000000000" pitchFamily="2" charset="2"/>
              <a:buChar char="§"/>
            </a:pPr>
            <a:endParaRPr lang="en-US" sz="1600" dirty="0">
              <a:latin typeface="Calibri body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D48971-94D6-41A9-828D-9FF3D7734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625" y="4148137"/>
            <a:ext cx="1771650" cy="69532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38469"/>
            <a:ext cx="7886700" cy="415002"/>
          </a:xfrm>
        </p:spPr>
        <p:txBody>
          <a:bodyPr>
            <a:normAutofit fontScale="90000"/>
          </a:bodyPr>
          <a:lstStyle/>
          <a:p>
            <a:r>
              <a:rPr lang="en-US" dirty="0"/>
              <a:t>Dataset processing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28650" y="2143125"/>
            <a:ext cx="7886700" cy="25514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buFont typeface="Wingdings" panose="05000000000000000000" charset="0"/>
              <a:buChar char="§"/>
            </a:pPr>
            <a:r>
              <a:rPr lang="en-US" sz="1600" dirty="0">
                <a:latin typeface="Calibri body"/>
              </a:rPr>
              <a:t>Video Split </a:t>
            </a:r>
          </a:p>
          <a:p>
            <a:pPr algn="just">
              <a:buFont typeface="Wingdings" panose="05000000000000000000" charset="0"/>
              <a:buChar char="§"/>
            </a:pPr>
            <a:r>
              <a:rPr lang="en-US" sz="1600" dirty="0">
                <a:latin typeface="Calibri body"/>
              </a:rPr>
              <a:t>Label Encoding</a:t>
            </a:r>
            <a:r>
              <a:rPr lang="en-SG" altLang="en-US" sz="1600" dirty="0">
                <a:latin typeface="Calibri body"/>
              </a:rPr>
              <a:t> (one-hot)</a:t>
            </a:r>
          </a:p>
          <a:p>
            <a:pPr algn="just">
              <a:buFont typeface="Wingdings" panose="05000000000000000000" charset="0"/>
              <a:buChar char="§"/>
            </a:pPr>
            <a:r>
              <a:rPr lang="en-SG" altLang="en-US" sz="1600" dirty="0">
                <a:latin typeface="Calibri body"/>
              </a:rPr>
              <a:t>Image Processing</a:t>
            </a:r>
          </a:p>
          <a:p>
            <a:pPr lvl="1" algn="just">
              <a:buFont typeface="Wingdings" panose="05000000000000000000" charset="0"/>
              <a:buChar char="§"/>
            </a:pPr>
            <a:r>
              <a:rPr lang="en-SG" altLang="en-US" sz="1305" dirty="0">
                <a:latin typeface="Calibri body"/>
              </a:rPr>
              <a:t>Object Detection</a:t>
            </a:r>
          </a:p>
          <a:p>
            <a:pPr lvl="1" algn="just">
              <a:buFont typeface="Wingdings" panose="05000000000000000000" charset="0"/>
              <a:buChar char="§"/>
            </a:pPr>
            <a:r>
              <a:rPr lang="en-SG" altLang="en-US" sz="1305" dirty="0">
                <a:latin typeface="Calibri body"/>
              </a:rPr>
              <a:t>Feature extraction</a:t>
            </a:r>
          </a:p>
          <a:p>
            <a:pPr lvl="1" algn="just">
              <a:buFont typeface="Wingdings" panose="05000000000000000000" charset="0"/>
              <a:buChar char="§"/>
            </a:pPr>
            <a:r>
              <a:rPr lang="en-SG" altLang="en-US" sz="1305" dirty="0">
                <a:latin typeface="Calibri body"/>
              </a:rPr>
              <a:t>Image augmentation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3E2BE1-B553-483F-8D47-B292ED02B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675" y="4154487"/>
            <a:ext cx="1771650" cy="69532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38469"/>
            <a:ext cx="7886700" cy="415002"/>
          </a:xfrm>
        </p:spPr>
        <p:txBody>
          <a:bodyPr>
            <a:normAutofit fontScale="90000"/>
          </a:bodyPr>
          <a:lstStyle/>
          <a:p>
            <a:r>
              <a:rPr lang="en-US" dirty="0"/>
              <a:t>Training Model 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28650" y="2164080"/>
            <a:ext cx="7886700" cy="2530475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just">
              <a:buFont typeface="Wingdings" panose="05000000000000000000" charset="0"/>
              <a:buChar char="§"/>
            </a:pPr>
            <a:r>
              <a:rPr lang="en-SG" altLang="en-US" dirty="0"/>
              <a:t>Convulational Neural Network (CNN)</a:t>
            </a:r>
          </a:p>
          <a:p>
            <a:pPr algn="just">
              <a:buFont typeface="Wingdings" panose="05000000000000000000" charset="0"/>
              <a:buChar char="§"/>
            </a:pPr>
            <a:r>
              <a:rPr lang="en-SG" altLang="en-US" dirty="0"/>
              <a:t>Karnel = 2, Stride = 1,2</a:t>
            </a:r>
          </a:p>
          <a:p>
            <a:pPr algn="just">
              <a:buFont typeface="Wingdings" panose="05000000000000000000" charset="0"/>
              <a:buChar char="§"/>
            </a:pPr>
            <a:r>
              <a:rPr lang="en-SG" altLang="en-US" dirty="0"/>
              <a:t>Layers:</a:t>
            </a:r>
          </a:p>
          <a:p>
            <a:pPr lvl="1" algn="just">
              <a:buFont typeface="Wingdings" panose="05000000000000000000" charset="0"/>
              <a:buChar char="§"/>
            </a:pPr>
            <a:r>
              <a:rPr lang="en-SG" altLang="en-US" dirty="0"/>
              <a:t>2D convulation1</a:t>
            </a:r>
          </a:p>
          <a:p>
            <a:pPr lvl="1" algn="just">
              <a:buFont typeface="Wingdings" panose="05000000000000000000" charset="0"/>
              <a:buChar char="§"/>
            </a:pPr>
            <a:r>
              <a:rPr lang="en-SG" altLang="en-US" dirty="0"/>
              <a:t>Max pooling1 </a:t>
            </a:r>
          </a:p>
          <a:p>
            <a:pPr lvl="1" algn="just">
              <a:buFont typeface="Wingdings" panose="05000000000000000000" charset="0"/>
              <a:buChar char="§"/>
            </a:pPr>
            <a:r>
              <a:rPr lang="en-SG" altLang="en-US" dirty="0"/>
              <a:t>2D convulation2</a:t>
            </a:r>
          </a:p>
          <a:p>
            <a:pPr lvl="1" algn="just">
              <a:buFont typeface="Wingdings" panose="05000000000000000000" charset="0"/>
              <a:buChar char="§"/>
            </a:pPr>
            <a:r>
              <a:rPr lang="en-SG" altLang="en-US" dirty="0"/>
              <a:t>Max pooling2</a:t>
            </a:r>
          </a:p>
          <a:p>
            <a:pPr lvl="1" algn="just">
              <a:buFont typeface="Arial" panose="020B0604020202020204" pitchFamily="34" charset="0"/>
              <a:buNone/>
            </a:pPr>
            <a:r>
              <a:rPr lang="en-SG" altLang="en-US" dirty="0"/>
              <a:t> </a:t>
            </a:r>
            <a:endParaRPr lang="en-US" dirty="0"/>
          </a:p>
          <a:p>
            <a:pPr marL="0" indent="0">
              <a:buNone/>
            </a:pPr>
            <a:br>
              <a:rPr lang="en-US" sz="1100" dirty="0">
                <a:latin typeface="Calibri body"/>
              </a:rPr>
            </a:br>
            <a:endParaRPr lang="en-US" sz="1000" b="0" i="0" dirty="0">
              <a:solidFill>
                <a:srgbClr val="000000"/>
              </a:solidFill>
              <a:effectLst/>
              <a:latin typeface="Calibri body"/>
            </a:endParaRPr>
          </a:p>
          <a:p>
            <a:pPr algn="just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0000"/>
              </a:solidFill>
              <a:latin typeface="Calibri body"/>
            </a:endParaRPr>
          </a:p>
          <a:p>
            <a:pPr algn="just">
              <a:buFont typeface="Wingdings" panose="05000000000000000000" pitchFamily="2" charset="2"/>
              <a:buChar char="§"/>
            </a:pPr>
            <a:endParaRPr lang="en-US" sz="1600" dirty="0">
              <a:latin typeface="Calibri body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DF18FB-8038-4A8F-82FF-5D55CC19C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525" y="4148137"/>
            <a:ext cx="1771650" cy="69532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38469"/>
            <a:ext cx="7886700" cy="415002"/>
          </a:xfrm>
        </p:spPr>
        <p:txBody>
          <a:bodyPr>
            <a:normAutofit fontScale="90000"/>
          </a:bodyPr>
          <a:lstStyle/>
          <a:p>
            <a:r>
              <a:rPr lang="en-US" dirty="0"/>
              <a:t>Training Model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28650" y="2164080"/>
            <a:ext cx="7886700" cy="2530475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algn="just">
              <a:buFont typeface="Wingdings" panose="05000000000000000000" charset="0"/>
              <a:buChar char="§"/>
            </a:pPr>
            <a:r>
              <a:rPr lang="en-SG" altLang="en-US" dirty="0"/>
              <a:t>Convulational Neural Network - Long Short-Term Memory (CNN-LSTM)</a:t>
            </a:r>
          </a:p>
          <a:p>
            <a:pPr algn="just">
              <a:buFont typeface="Wingdings" panose="05000000000000000000" charset="0"/>
              <a:buChar char="§"/>
            </a:pPr>
            <a:r>
              <a:rPr lang="en-SG" altLang="en-US" dirty="0"/>
              <a:t>Karnel = 2, Stride = 1,2, Validation = 0.3</a:t>
            </a:r>
          </a:p>
          <a:p>
            <a:pPr algn="just">
              <a:buFont typeface="Wingdings" panose="05000000000000000000" charset="0"/>
              <a:buChar char="§"/>
            </a:pPr>
            <a:r>
              <a:rPr lang="en-SG" altLang="en-US" dirty="0"/>
              <a:t>Max sequence length = 20</a:t>
            </a:r>
          </a:p>
          <a:p>
            <a:pPr algn="just">
              <a:buFont typeface="Wingdings" panose="05000000000000000000" charset="0"/>
              <a:buChar char="§"/>
            </a:pPr>
            <a:r>
              <a:rPr lang="en-SG" altLang="en-US" dirty="0"/>
              <a:t>Number of features = 2048</a:t>
            </a:r>
          </a:p>
          <a:p>
            <a:pPr algn="just">
              <a:buFont typeface="Wingdings" panose="05000000000000000000" charset="0"/>
              <a:buChar char="§"/>
            </a:pPr>
            <a:r>
              <a:rPr lang="en-SG" altLang="en-US" dirty="0"/>
              <a:t>Activation = </a:t>
            </a:r>
            <a:r>
              <a:rPr lang="en-SG" altLang="en-US" dirty="0" err="1"/>
              <a:t>softmax</a:t>
            </a:r>
            <a:endParaRPr lang="en-SG" altLang="en-US" dirty="0"/>
          </a:p>
          <a:p>
            <a:pPr algn="just">
              <a:buFont typeface="Wingdings" panose="05000000000000000000" charset="0"/>
              <a:buChar char="§"/>
            </a:pPr>
            <a:r>
              <a:rPr lang="en-SG" altLang="en-US" dirty="0"/>
              <a:t>Layers:</a:t>
            </a:r>
          </a:p>
          <a:p>
            <a:pPr lvl="1" algn="just">
              <a:buFont typeface="Wingdings" panose="05000000000000000000" charset="0"/>
              <a:buChar char="§"/>
            </a:pPr>
            <a:r>
              <a:rPr lang="en-SG" altLang="en-US" dirty="0"/>
              <a:t>2D convulation1</a:t>
            </a:r>
          </a:p>
          <a:p>
            <a:pPr lvl="1" algn="just">
              <a:buFont typeface="Wingdings" panose="05000000000000000000" charset="0"/>
              <a:buChar char="§"/>
            </a:pPr>
            <a:r>
              <a:rPr lang="en-SG" altLang="en-US" dirty="0"/>
              <a:t>Max pooling1 </a:t>
            </a:r>
          </a:p>
          <a:p>
            <a:pPr lvl="1" algn="just">
              <a:buFont typeface="Wingdings" panose="05000000000000000000" charset="0"/>
              <a:buChar char="§"/>
            </a:pPr>
            <a:r>
              <a:rPr lang="en-SG" altLang="en-US" dirty="0"/>
              <a:t>2D convulation2</a:t>
            </a:r>
          </a:p>
          <a:p>
            <a:pPr lvl="1" algn="just">
              <a:buFont typeface="Wingdings" panose="05000000000000000000" charset="0"/>
              <a:buChar char="§"/>
            </a:pPr>
            <a:r>
              <a:rPr lang="en-SG" altLang="en-US" dirty="0"/>
              <a:t>Max pooling2</a:t>
            </a:r>
          </a:p>
          <a:p>
            <a:pPr lvl="1" algn="just">
              <a:buFont typeface="Arial" panose="020B0604020202020204" pitchFamily="34" charset="0"/>
              <a:buNone/>
            </a:pPr>
            <a:r>
              <a:rPr lang="en-SG" altLang="en-US" dirty="0"/>
              <a:t> </a:t>
            </a:r>
            <a:endParaRPr lang="en-US" dirty="0"/>
          </a:p>
          <a:p>
            <a:pPr marL="0" indent="0">
              <a:buNone/>
            </a:pPr>
            <a:br>
              <a:rPr lang="en-US" sz="1100" dirty="0">
                <a:latin typeface="Calibri body"/>
              </a:rPr>
            </a:br>
            <a:endParaRPr lang="en-US" sz="1000" b="0" i="0" dirty="0">
              <a:solidFill>
                <a:srgbClr val="000000"/>
              </a:solidFill>
              <a:effectLst/>
              <a:latin typeface="Calibri body"/>
            </a:endParaRPr>
          </a:p>
          <a:p>
            <a:pPr algn="just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0000"/>
              </a:solidFill>
              <a:latin typeface="Calibri body"/>
            </a:endParaRPr>
          </a:p>
          <a:p>
            <a:pPr algn="just">
              <a:buFont typeface="Wingdings" panose="05000000000000000000" pitchFamily="2" charset="2"/>
              <a:buChar char="§"/>
            </a:pPr>
            <a:endParaRPr lang="en-US" sz="1600" dirty="0">
              <a:latin typeface="Calibri body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8D93D5-9774-4AFB-AEFE-B517F501E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125" y="4151710"/>
            <a:ext cx="177165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27446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321" y="316859"/>
            <a:ext cx="7562755" cy="475608"/>
          </a:xfrm>
        </p:spPr>
        <p:txBody>
          <a:bodyPr>
            <a:normAutofit fontScale="90000"/>
          </a:bodyPr>
          <a:lstStyle/>
          <a:p>
            <a:r>
              <a:rPr lang="en-US" dirty="0"/>
              <a:t>Proposed Methodology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t>9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85180" y="3881045"/>
            <a:ext cx="84360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Calibri (Body)"/>
              </a:rPr>
              <a:t>Figure</a:t>
            </a:r>
            <a:r>
              <a:rPr lang="en-US" sz="1400" dirty="0">
                <a:latin typeface="Calibri (Body)"/>
              </a:rPr>
              <a:t>: 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Proposed CNN-LSTM architecture to recognize human activity</a:t>
            </a:r>
            <a:endParaRPr lang="en-US" sz="1400" dirty="0">
              <a:latin typeface="Calibri (Body)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702C29-95FF-462A-AE91-DEF422AD2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225" y="4133624"/>
            <a:ext cx="1771650" cy="6953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92ABA6-03B8-42D9-8AC5-E8D82D8A2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350" y="896937"/>
            <a:ext cx="3687294" cy="2984108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811</TotalTime>
  <Words>1023</Words>
  <Application>Microsoft Office PowerPoint</Application>
  <PresentationFormat>On-screen Show (16:9)</PresentationFormat>
  <Paragraphs>181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Calibri</vt:lpstr>
      <vt:lpstr>Calibri (Body)</vt:lpstr>
      <vt:lpstr>Calibri body</vt:lpstr>
      <vt:lpstr>Calibri Light</vt:lpstr>
      <vt:lpstr>Gill Sans</vt:lpstr>
      <vt:lpstr>inherit</vt:lpstr>
      <vt:lpstr>LucidaGrande</vt:lpstr>
      <vt:lpstr>Noto Sans Symbols</vt:lpstr>
      <vt:lpstr>Wingdings</vt:lpstr>
      <vt:lpstr>Office Theme</vt:lpstr>
      <vt:lpstr>PowerPoint Presentation</vt:lpstr>
      <vt:lpstr>Introduction</vt:lpstr>
      <vt:lpstr>Objective</vt:lpstr>
      <vt:lpstr>Literature Review</vt:lpstr>
      <vt:lpstr>Dataset</vt:lpstr>
      <vt:lpstr>Dataset processing</vt:lpstr>
      <vt:lpstr>Training Model 1</vt:lpstr>
      <vt:lpstr>Training Model 2</vt:lpstr>
      <vt:lpstr>Proposed Methodology </vt:lpstr>
      <vt:lpstr>Evaluation Criteria</vt:lpstr>
      <vt:lpstr>Accuracy</vt:lpstr>
      <vt:lpstr>Results Based Data Visualization</vt:lpstr>
      <vt:lpstr>Summary of the proposed model CNN-LSTM</vt:lpstr>
      <vt:lpstr>Comparison of Proposed Methodology</vt:lpstr>
      <vt:lpstr>Future Works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Mr Habib</cp:lastModifiedBy>
  <cp:revision>546</cp:revision>
  <dcterms:created xsi:type="dcterms:W3CDTF">2016-10-24T19:40:00Z</dcterms:created>
  <dcterms:modified xsi:type="dcterms:W3CDTF">2023-05-14T16:19:14Z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06338264C7D449C0B843DC9AC96FF3B7</vt:lpwstr>
  </property>
  <property fmtid="{D5CDD505-2E9C-101B-9397-08002B2CF9AE}" pid="3" name="KSOProductBuildVer">
    <vt:lpwstr>1033-11.2.0.11516</vt:lpwstr>
  </property>
</Properties>
</file>